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33"/>
  </p:notesMasterIdLst>
  <p:handoutMasterIdLst>
    <p:handoutMasterId r:id="rId34"/>
  </p:handoutMasterIdLst>
  <p:sldIdLst>
    <p:sldId id="260" r:id="rId2"/>
    <p:sldId id="315" r:id="rId3"/>
    <p:sldId id="313" r:id="rId4"/>
    <p:sldId id="328" r:id="rId5"/>
    <p:sldId id="327" r:id="rId6"/>
    <p:sldId id="296" r:id="rId7"/>
    <p:sldId id="330" r:id="rId8"/>
    <p:sldId id="331" r:id="rId9"/>
    <p:sldId id="332" r:id="rId10"/>
    <p:sldId id="333" r:id="rId11"/>
    <p:sldId id="334" r:id="rId12"/>
    <p:sldId id="329" r:id="rId13"/>
    <p:sldId id="303" r:id="rId14"/>
    <p:sldId id="335" r:id="rId15"/>
    <p:sldId id="301" r:id="rId16"/>
    <p:sldId id="344" r:id="rId17"/>
    <p:sldId id="299" r:id="rId18"/>
    <p:sldId id="340" r:id="rId19"/>
    <p:sldId id="353" r:id="rId20"/>
    <p:sldId id="345" r:id="rId21"/>
    <p:sldId id="348" r:id="rId22"/>
    <p:sldId id="310" r:id="rId23"/>
    <p:sldId id="346" r:id="rId24"/>
    <p:sldId id="309" r:id="rId25"/>
    <p:sldId id="349" r:id="rId26"/>
    <p:sldId id="308" r:id="rId27"/>
    <p:sldId id="307" r:id="rId28"/>
    <p:sldId id="352" r:id="rId29"/>
    <p:sldId id="305" r:id="rId30"/>
    <p:sldId id="311" r:id="rId31"/>
    <p:sldId id="295" r:id="rId32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B93B"/>
    <a:srgbClr val="777063"/>
    <a:srgbClr val="A69F94"/>
    <a:srgbClr val="EAB92A"/>
    <a:srgbClr val="5DB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8" autoAdjust="0"/>
    <p:restoredTop sz="94590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2014.04.02.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322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2014.04.02.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221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Cím: Minta Cím -  Előadó: Minta Előadó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736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989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7124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2057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0038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elrendezés 4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48000" y="1268760"/>
            <a:ext cx="2794020" cy="45720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5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3628001" y="1285859"/>
            <a:ext cx="4851380" cy="5715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accent5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3635896" y="1988840"/>
            <a:ext cx="482453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accent5"/>
                </a:solidFill>
                <a:latin typeface="Calibri" panose="020F0502020204030204" pitchFamily="34" charset="0"/>
              </a:defRPr>
            </a:lvl1pPr>
            <a:lvl2pPr>
              <a:defRPr sz="1800">
                <a:solidFill>
                  <a:schemeClr val="accent5"/>
                </a:solidFill>
                <a:latin typeface="Calibri" panose="020F0502020204030204" pitchFamily="34" charset="0"/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5"/>
                </a:solidFill>
                <a:latin typeface="Calibri" panose="020F0502020204030204" pitchFamily="34" charset="0"/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accent5"/>
                </a:solidFill>
                <a:latin typeface="Calibri" panose="020F0502020204030204" pitchFamily="34" charset="0"/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pt-BR" dirty="0" smtClean="0"/>
              <a:t>Cím: Minta Cím -  Előadó: Minta Előadó</a:t>
            </a:r>
            <a:endParaRPr lang="hu-HU" dirty="0"/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6214554"/>
            <a:ext cx="2069592" cy="509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7702" y="2131959"/>
            <a:ext cx="6630364" cy="36890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hu-HU" dirty="0" smtClean="0"/>
              <a:t>Helyszín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Előadó neve</a:t>
            </a:r>
          </a:p>
          <a:p>
            <a:pPr lvl="0"/>
            <a:r>
              <a:rPr lang="hu-HU" dirty="0" smtClean="0"/>
              <a:t>Titulusa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07404" y="2539464"/>
            <a:ext cx="6630364" cy="40073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883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66" y="365127"/>
            <a:ext cx="788670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Cím: Minta Cím -  Előadó: Minta Előadó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66" y="365127"/>
            <a:ext cx="788670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719627"/>
            <a:ext cx="78867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Cím: Minta Cím -  Előadó: Minta Előadó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58477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5575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82893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Cím: Minta Cím -  Előadó: Minta Előadó</a:t>
            </a:r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8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196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20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4" r:id="rId2"/>
    <p:sldLayoutId id="2147483806" r:id="rId3"/>
    <p:sldLayoutId id="2147483807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67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3" y="365126"/>
            <a:ext cx="6912769" cy="903633"/>
          </a:xfrm>
        </p:spPr>
        <p:txBody>
          <a:bodyPr>
            <a:normAutofit/>
          </a:bodyPr>
          <a:lstStyle/>
          <a:p>
            <a:r>
              <a:rPr lang="hu-HU" dirty="0" smtClean="0"/>
              <a:t>Jelentés a fizetési mérleg alakulásáról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07704" y="1556792"/>
            <a:ext cx="6630364" cy="72008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MNB sajtótájékoztató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2014. április 3.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9888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1600" y="260648"/>
            <a:ext cx="8064896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A válság elején a profit, újabban a kamatkiadás csökkenése javítja a jövedelemegyenleget</a:t>
            </a:r>
            <a:endParaRPr lang="hu-H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7092280" y="638132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latin typeface="Calibri" pitchFamily="34" charset="0"/>
              </a:rPr>
              <a:t>GDP arányában</a:t>
            </a:r>
          </a:p>
        </p:txBody>
      </p:sp>
      <p:pic>
        <p:nvPicPr>
          <p:cNvPr id="6" name="Kép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04750"/>
            <a:ext cx="7920880" cy="517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4080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99592" y="260648"/>
            <a:ext cx="8352928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Az EU-transzferek kifizetésének átmeneti </a:t>
            </a:r>
            <a:r>
              <a:rPr lang="hu-HU" sz="3200" dirty="0" err="1" smtClean="0"/>
              <a:t>felfüg-gesztése</a:t>
            </a:r>
            <a:r>
              <a:rPr lang="hu-HU" sz="3200" dirty="0" smtClean="0"/>
              <a:t> nem tükröződött a felhasználási oldalon</a:t>
            </a:r>
            <a:endParaRPr lang="hu-H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364088" y="6453336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latin typeface="Calibri" pitchFamily="34" charset="0"/>
              </a:rPr>
              <a:t>Négy negyedéves tranzakciók</a:t>
            </a:r>
          </a:p>
        </p:txBody>
      </p:sp>
      <p:pic>
        <p:nvPicPr>
          <p:cNvPr id="6" name="Kép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8077129" cy="528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4080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112568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  <a:defRPr/>
            </a:pPr>
            <a:endParaRPr lang="hu-HU" sz="2000" dirty="0" smtClean="0"/>
          </a:p>
          <a:p>
            <a:pPr>
              <a:lnSpc>
                <a:spcPct val="135000"/>
              </a:lnSpc>
              <a:defRPr/>
            </a:pPr>
            <a:endParaRPr lang="hu-HU" sz="2000" dirty="0" smtClean="0"/>
          </a:p>
          <a:p>
            <a:pPr>
              <a:lnSpc>
                <a:spcPct val="135000"/>
              </a:lnSpc>
              <a:defRPr/>
            </a:pPr>
            <a:endParaRPr lang="hu-HU" sz="2000" dirty="0" smtClean="0"/>
          </a:p>
          <a:p>
            <a:pPr algn="ctr">
              <a:lnSpc>
                <a:spcPct val="135000"/>
              </a:lnSpc>
              <a:buNone/>
              <a:defRPr/>
            </a:pPr>
            <a:r>
              <a:rPr lang="hu-HU" sz="3600" dirty="0" smtClean="0"/>
              <a:t>Finanszírozási megközelítés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  <p:pic>
        <p:nvPicPr>
          <p:cNvPr id="6" name="Kép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26661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A költésen felüli jövedelmet a külföldi hitelek törlesztésére fordítjuk</a:t>
            </a:r>
            <a:endParaRPr lang="hu-H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pic>
        <p:nvPicPr>
          <p:cNvPr id="6" name="Kép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7966980" cy="520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79380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1600" y="260648"/>
            <a:ext cx="8064896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Az elmúlt években is folyamatos </a:t>
            </a:r>
            <a:r>
              <a:rPr lang="hu-HU" sz="3200" dirty="0" err="1" smtClean="0"/>
              <a:t>FDI-beáramlás</a:t>
            </a:r>
            <a:r>
              <a:rPr lang="hu-HU" sz="3200" dirty="0" smtClean="0"/>
              <a:t>, miközben nagymértékű adósságcsökkenés</a:t>
            </a:r>
            <a:endParaRPr lang="hu-H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  <p:pic>
        <p:nvPicPr>
          <p:cNvPr id="6" name="Kép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3"/>
            <a:ext cx="804093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4080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064896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A bankok külföldi hiteleinek csökkenése lassult, az állam nettó külső adóssága esett vissza</a:t>
            </a:r>
            <a:endParaRPr lang="hu-H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  <p:pic>
        <p:nvPicPr>
          <p:cNvPr id="9" name="Kép 8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57" y="1196752"/>
            <a:ext cx="8077131" cy="528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0939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112568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  <a:defRPr/>
            </a:pPr>
            <a:endParaRPr lang="hu-HU" sz="2000" dirty="0" smtClean="0"/>
          </a:p>
          <a:p>
            <a:pPr>
              <a:lnSpc>
                <a:spcPct val="135000"/>
              </a:lnSpc>
              <a:defRPr/>
            </a:pPr>
            <a:endParaRPr lang="hu-HU" sz="2000" dirty="0" smtClean="0"/>
          </a:p>
          <a:p>
            <a:pPr>
              <a:lnSpc>
                <a:spcPct val="135000"/>
              </a:lnSpc>
              <a:defRPr/>
            </a:pPr>
            <a:endParaRPr lang="hu-HU" sz="2000" dirty="0" smtClean="0"/>
          </a:p>
          <a:p>
            <a:pPr algn="ctr">
              <a:lnSpc>
                <a:spcPct val="135000"/>
              </a:lnSpc>
              <a:buNone/>
              <a:defRPr/>
            </a:pPr>
            <a:r>
              <a:rPr lang="hu-HU" sz="3600" dirty="0" smtClean="0"/>
              <a:t>Adósságráták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  <p:pic>
        <p:nvPicPr>
          <p:cNvPr id="6" name="Kép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92888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A jelentős csökkenéssel a nettó külső adósság már a 2006-os szinten van</a:t>
            </a:r>
            <a:endParaRPr lang="hu-H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17</a:t>
            </a:fld>
            <a:endParaRPr lang="hu-HU" dirty="0"/>
          </a:p>
        </p:txBody>
      </p:sp>
      <p:pic>
        <p:nvPicPr>
          <p:cNvPr id="8" name="Kép 7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59" y="1196752"/>
            <a:ext cx="793078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zövegdoboz 8"/>
          <p:cNvSpPr txBox="1"/>
          <p:nvPr/>
        </p:nvSpPr>
        <p:spPr>
          <a:xfrm>
            <a:off x="5508104" y="6453336"/>
            <a:ext cx="26642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latin typeface="Calibri" pitchFamily="34" charset="0"/>
              </a:rPr>
              <a:t>Tulajdonosi hitel nélkül, GDP arányában</a:t>
            </a:r>
          </a:p>
        </p:txBody>
      </p:sp>
    </p:spTree>
    <p:extLst>
      <p:ext uri="{BB962C8B-B14F-4D97-AF65-F5344CB8AC3E}">
        <p14:creationId xmlns:p14="http://schemas.microsoft.com/office/powerpoint/2010/main" val="3369337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1600" y="260648"/>
            <a:ext cx="8064896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A bruttó külső adósság a válság kitörése körüli szinten, év végén kisebb mérséklődés történt</a:t>
            </a:r>
            <a:endParaRPr lang="hu-H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  <p:pic>
        <p:nvPicPr>
          <p:cNvPr id="6" name="Kép 5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7" y="1268760"/>
            <a:ext cx="7848872" cy="513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zövegdoboz 8"/>
          <p:cNvSpPr txBox="1"/>
          <p:nvPr/>
        </p:nvSpPr>
        <p:spPr>
          <a:xfrm>
            <a:off x="5508104" y="6453336"/>
            <a:ext cx="26642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latin typeface="Calibri" pitchFamily="34" charset="0"/>
              </a:rPr>
              <a:t>Tulajdonosi hitel nélkül, GDP arányában</a:t>
            </a:r>
          </a:p>
        </p:txBody>
      </p:sp>
    </p:spTree>
    <p:extLst>
      <p:ext uri="{BB962C8B-B14F-4D97-AF65-F5344CB8AC3E}">
        <p14:creationId xmlns:p14="http://schemas.microsoft.com/office/powerpoint/2010/main" val="444080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1600" y="260648"/>
            <a:ext cx="8064896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A bruttó külső adósság devizaaránya csökkent a csúcsról, de még mindig magas</a:t>
            </a:r>
            <a:endParaRPr lang="hu-H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508104" y="6356351"/>
            <a:ext cx="3007246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652120" y="638132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latin typeface="Calibri" pitchFamily="34" charset="0"/>
              </a:rPr>
              <a:t>GDP, illetve külső adósság arányában</a:t>
            </a:r>
          </a:p>
        </p:txBody>
      </p:sp>
      <p:pic>
        <p:nvPicPr>
          <p:cNvPr id="6" name="Kép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62" y="1196752"/>
            <a:ext cx="7959694" cy="520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4080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65127"/>
            <a:ext cx="7566467" cy="759189"/>
          </a:xfrm>
        </p:spPr>
        <p:txBody>
          <a:bodyPr/>
          <a:lstStyle/>
          <a:p>
            <a:r>
              <a:rPr lang="hu-HU" dirty="0" smtClean="0"/>
              <a:t>Az új publikáció célja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468052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hu-HU" sz="2400" dirty="0" smtClean="0"/>
              <a:t>A válság kitörése a gyenge külső egyensúllyal rendelkező országokat jobban sújtotta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hu-HU" sz="2400" dirty="0" smtClean="0"/>
              <a:t>Az utóbbi időben újra fókuszba került a folyó fizetési mérleg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hu-HU" sz="2400" dirty="0" smtClean="0"/>
              <a:t>Az Inflációs jelentésből már ismert elemzési keretet mutatjuk </a:t>
            </a:r>
            <a:r>
              <a:rPr lang="hu-HU" sz="2400" smtClean="0"/>
              <a:t>be részletesebben egy </a:t>
            </a:r>
            <a:r>
              <a:rPr lang="hu-HU" sz="2400" dirty="0" smtClean="0"/>
              <a:t>új kiadványban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hu-HU" sz="2400" dirty="0" smtClean="0"/>
              <a:t>A külső finanszírozási képesség alakulása három megközelítésben:</a:t>
            </a:r>
          </a:p>
          <a:p>
            <a:pPr marL="685800" lvl="1" indent="-34290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SzPct val="64000"/>
              <a:buNone/>
            </a:pPr>
            <a:r>
              <a:rPr lang="hu-HU" sz="2400" dirty="0" smtClean="0"/>
              <a:t>   - Reálgazdasági / Finanszírozási / Megtakarítási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hu-HU" sz="2400" dirty="0" smtClean="0"/>
              <a:t>Nemzetközi összehasonlítás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  <p:pic>
        <p:nvPicPr>
          <p:cNvPr id="6" name="Kép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064896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A rövid külső adósság egy 2014. évi lejárat miatt emelkedett a 2013 eleji szintre</a:t>
            </a:r>
            <a:endParaRPr lang="hu-H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20</a:t>
            </a:fld>
            <a:endParaRPr lang="hu-HU" dirty="0"/>
          </a:p>
        </p:txBody>
      </p:sp>
      <p:pic>
        <p:nvPicPr>
          <p:cNvPr id="8" name="Kép 7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51824"/>
            <a:ext cx="7992888" cy="522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66504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340768"/>
            <a:ext cx="4896544" cy="5112568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  <a:defRPr/>
            </a:pPr>
            <a:endParaRPr lang="hu-HU" sz="2000" dirty="0" smtClean="0"/>
          </a:p>
          <a:p>
            <a:pPr>
              <a:lnSpc>
                <a:spcPct val="135000"/>
              </a:lnSpc>
              <a:defRPr/>
            </a:pPr>
            <a:endParaRPr lang="hu-HU" sz="2000" dirty="0" smtClean="0"/>
          </a:p>
          <a:p>
            <a:pPr algn="ctr">
              <a:lnSpc>
                <a:spcPct val="135000"/>
              </a:lnSpc>
              <a:buNone/>
              <a:defRPr/>
            </a:pPr>
            <a:r>
              <a:rPr lang="hu-HU" sz="3600" dirty="0" smtClean="0"/>
              <a:t>Szektorok megtakarítása szerinti megközelítés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21</a:t>
            </a:fld>
            <a:endParaRPr lang="hu-HU" dirty="0"/>
          </a:p>
        </p:txBody>
      </p:sp>
      <p:pic>
        <p:nvPicPr>
          <p:cNvPr id="6" name="Kép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66467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Mindhárom szektornak jelentős szerepe van a külső finanszírozási képességben</a:t>
            </a:r>
            <a:endParaRPr lang="hu-H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22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716016" y="6453336"/>
            <a:ext cx="345638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latin typeface="Calibri" pitchFamily="34" charset="0"/>
              </a:rPr>
              <a:t>Négy negyedéves tranzakciók a GDP arányában</a:t>
            </a:r>
          </a:p>
        </p:txBody>
      </p:sp>
      <p:pic>
        <p:nvPicPr>
          <p:cNvPr id="8" name="Kép 7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699" y="1196753"/>
            <a:ext cx="7955758" cy="520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2817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99592" y="260648"/>
            <a:ext cx="8244408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A lakosság banki megtakarítása visszaesett, míg a készpénz és állampapír jelentősen emelkedett</a:t>
            </a:r>
            <a:endParaRPr lang="hu-H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23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444208" y="6381328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latin typeface="Calibri" pitchFamily="34" charset="0"/>
              </a:rPr>
              <a:t>Kumulált tranzakciók</a:t>
            </a:r>
          </a:p>
        </p:txBody>
      </p:sp>
      <p:pic>
        <p:nvPicPr>
          <p:cNvPr id="6" name="Kép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04749"/>
            <a:ext cx="7920880" cy="517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4080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26661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A pénzmennyiségek növekedése között szokatlanul nagy az elnyílás 2013-ban</a:t>
            </a:r>
            <a:endParaRPr lang="hu-H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24</a:t>
            </a:fld>
            <a:endParaRPr lang="hu-H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196752"/>
            <a:ext cx="849674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868144" y="6381328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latin typeface="Calibri" pitchFamily="34" charset="0"/>
              </a:rPr>
              <a:t>Éves reálnövekedési ütem</a:t>
            </a:r>
          </a:p>
        </p:txBody>
      </p:sp>
      <p:pic>
        <p:nvPicPr>
          <p:cNvPr id="8" name="Kép 7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72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112568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  <a:defRPr/>
            </a:pPr>
            <a:endParaRPr lang="hu-HU" sz="2000" dirty="0" smtClean="0"/>
          </a:p>
          <a:p>
            <a:pPr>
              <a:lnSpc>
                <a:spcPct val="135000"/>
              </a:lnSpc>
              <a:defRPr/>
            </a:pPr>
            <a:endParaRPr lang="hu-HU" sz="2000" dirty="0" smtClean="0"/>
          </a:p>
          <a:p>
            <a:pPr>
              <a:lnSpc>
                <a:spcPct val="135000"/>
              </a:lnSpc>
              <a:defRPr/>
            </a:pPr>
            <a:endParaRPr lang="hu-HU" sz="2000" dirty="0" smtClean="0"/>
          </a:p>
          <a:p>
            <a:pPr algn="ctr">
              <a:lnSpc>
                <a:spcPct val="135000"/>
              </a:lnSpc>
              <a:buNone/>
              <a:defRPr/>
            </a:pPr>
            <a:r>
              <a:rPr lang="hu-HU" sz="3600" dirty="0" smtClean="0"/>
              <a:t>Nemzetközi összehasonlítás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25</a:t>
            </a:fld>
            <a:endParaRPr lang="hu-HU" dirty="0"/>
          </a:p>
        </p:txBody>
      </p:sp>
      <p:pic>
        <p:nvPicPr>
          <p:cNvPr id="6" name="Kép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26661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Magyarországon különösen nagy volt az alkalmazkodás</a:t>
            </a:r>
            <a:endParaRPr lang="hu-H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26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779912" y="6453336"/>
            <a:ext cx="43924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latin typeface="Calibri" pitchFamily="34" charset="0"/>
              </a:rPr>
              <a:t>*Európai Bizottság téli előrejelzése alapján. GDP arányában</a:t>
            </a:r>
          </a:p>
        </p:txBody>
      </p:sp>
      <p:pic>
        <p:nvPicPr>
          <p:cNvPr id="8" name="Kép 7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59" y="1226446"/>
            <a:ext cx="8031706" cy="525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8371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064896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Régiós összevetésben jóval kedvezőbb </a:t>
            </a:r>
            <a:r>
              <a:rPr lang="hu-HU" sz="3200" dirty="0" err="1" smtClean="0"/>
              <a:t>külkeres-kedelmi</a:t>
            </a:r>
            <a:r>
              <a:rPr lang="hu-HU" sz="3200" dirty="0" smtClean="0"/>
              <a:t> többlet, illetve transzferegyenleg</a:t>
            </a:r>
            <a:endParaRPr lang="hu-H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27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995936" y="6453336"/>
            <a:ext cx="41764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latin typeface="Calibri" pitchFamily="34" charset="0"/>
              </a:rPr>
              <a:t>Régiós országokra 2013. </a:t>
            </a:r>
            <a:r>
              <a:rPr lang="hu-HU" sz="1200" dirty="0" err="1" smtClean="0">
                <a:latin typeface="Calibri" pitchFamily="34" charset="0"/>
              </a:rPr>
              <a:t>III</a:t>
            </a:r>
            <a:r>
              <a:rPr lang="hu-HU" sz="1200" dirty="0" smtClean="0">
                <a:latin typeface="Calibri" pitchFamily="34" charset="0"/>
              </a:rPr>
              <a:t>. negyedévig, GDP arányában</a:t>
            </a:r>
          </a:p>
        </p:txBody>
      </p:sp>
      <p:pic>
        <p:nvPicPr>
          <p:cNvPr id="8" name="Kép 7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61" y="1196753"/>
            <a:ext cx="7959696" cy="520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81510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064896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A régiós országokénál nagyobb lakossági és vállalati megtakarítás mellett visszafogott hiány</a:t>
            </a:r>
            <a:endParaRPr lang="hu-H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28</a:t>
            </a:fld>
            <a:endParaRPr lang="hu-HU" dirty="0"/>
          </a:p>
        </p:txBody>
      </p:sp>
      <p:pic>
        <p:nvPicPr>
          <p:cNvPr id="8" name="Kép 7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793078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zövegdoboz 8"/>
          <p:cNvSpPr txBox="1"/>
          <p:nvPr/>
        </p:nvSpPr>
        <p:spPr>
          <a:xfrm>
            <a:off x="3995936" y="6453336"/>
            <a:ext cx="41764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latin typeface="Calibri" pitchFamily="34" charset="0"/>
              </a:rPr>
              <a:t>Régiós </a:t>
            </a:r>
            <a:r>
              <a:rPr lang="hu-HU" sz="1200" smtClean="0">
                <a:latin typeface="Calibri" pitchFamily="34" charset="0"/>
              </a:rPr>
              <a:t>országokra 2012-ig</a:t>
            </a:r>
            <a:r>
              <a:rPr lang="hu-HU" sz="1200" dirty="0" smtClean="0">
                <a:latin typeface="Calibri" pitchFamily="34" charset="0"/>
              </a:rPr>
              <a:t>, GDP arányában</a:t>
            </a:r>
          </a:p>
        </p:txBody>
      </p:sp>
    </p:spTree>
    <p:extLst>
      <p:ext uri="{BB962C8B-B14F-4D97-AF65-F5344CB8AC3E}">
        <p14:creationId xmlns:p14="http://schemas.microsoft.com/office/powerpoint/2010/main" val="2681510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064896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A nettó külső adósság csak hazánkban csökkent – de még így is jóval nagyobb, mint a régióban</a:t>
            </a:r>
            <a:endParaRPr lang="hu-H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29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508104" y="6453336"/>
            <a:ext cx="26642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latin typeface="Calibri" pitchFamily="34" charset="0"/>
              </a:rPr>
              <a:t>Tulajdonosi hitel nélkül, GDP arányában</a:t>
            </a:r>
          </a:p>
        </p:txBody>
      </p:sp>
      <p:pic>
        <p:nvPicPr>
          <p:cNvPr id="8" name="Kép 7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60" y="1196752"/>
            <a:ext cx="8077129" cy="528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8222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65127"/>
            <a:ext cx="7566467" cy="759189"/>
          </a:xfrm>
        </p:spPr>
        <p:txBody>
          <a:bodyPr>
            <a:normAutofit/>
          </a:bodyPr>
          <a:lstStyle/>
          <a:p>
            <a:r>
              <a:rPr lang="hu-HU" sz="3200" dirty="0" smtClean="0"/>
              <a:t>Fő üzenetek</a:t>
            </a:r>
            <a:endParaRPr lang="hu-HU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11" name="Tartalom helye 6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328592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 smtClean="0"/>
              <a:t>A külső finanszírozási képesség nagymértékben javult (2013: 6,5%)</a:t>
            </a:r>
          </a:p>
          <a:p>
            <a:pPr marL="342900" indent="-3429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 smtClean="0"/>
              <a:t>A működőtőke beáramlása mellett folytatódott a külföldi hitelek visszafizetése (2013: 8 milliárd euro)</a:t>
            </a:r>
          </a:p>
          <a:p>
            <a:pPr marL="342900" indent="-3429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 smtClean="0"/>
              <a:t>A háztartások portfolió-átrendezése jelentősen befolyásolta a folyamatokat</a:t>
            </a:r>
          </a:p>
          <a:p>
            <a:pPr marL="342900" indent="-3429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hu-HU" sz="2400" dirty="0" smtClean="0"/>
              <a:t>A fizetési mérleg alakulását többféleképp lehet értelmezni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64000"/>
              <a:buNone/>
              <a:defRPr/>
            </a:pPr>
            <a:r>
              <a:rPr lang="hu-HU" sz="2400" dirty="0" smtClean="0"/>
              <a:t>	- A külkereskedelmi többlet miatt visszafizetjük külföldi hiteleinket 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64000"/>
              <a:buNone/>
              <a:defRPr/>
            </a:pPr>
            <a:r>
              <a:rPr lang="hu-HU" sz="2400" dirty="0" smtClean="0"/>
              <a:t>	- Nem tudunk/akarunk hitelt felvenni, ami szintén erősíti a nettó exportot</a:t>
            </a:r>
          </a:p>
          <a:p>
            <a:pPr marL="342900" indent="-3429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 smtClean="0"/>
              <a:t>A külső adósság jelentősen csökkent, de még meghaladja a régiós országokét, és a bruttó finanszírozási igény továbbra is magas</a:t>
            </a:r>
          </a:p>
        </p:txBody>
      </p:sp>
      <p:pic>
        <p:nvPicPr>
          <p:cNvPr id="5" name="Kép 4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8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172400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A válságot magas külső adósságrátával kezdő országok közül csak nálunk volt csökkenés</a:t>
            </a:r>
            <a:endParaRPr lang="hu-H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30</a:t>
            </a:fld>
            <a:endParaRPr lang="hu-HU" dirty="0"/>
          </a:p>
        </p:txBody>
      </p:sp>
      <p:pic>
        <p:nvPicPr>
          <p:cNvPr id="8" name="Kép 7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59" y="1226447"/>
            <a:ext cx="7995509" cy="522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zövegdoboz 8"/>
          <p:cNvSpPr txBox="1"/>
          <p:nvPr/>
        </p:nvSpPr>
        <p:spPr>
          <a:xfrm>
            <a:off x="5508104" y="6453336"/>
            <a:ext cx="26642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latin typeface="Calibri" pitchFamily="34" charset="0"/>
              </a:rPr>
              <a:t>Tulajdonosi hitel nélkül, GDP arányában</a:t>
            </a:r>
          </a:p>
        </p:txBody>
      </p:sp>
    </p:spTree>
    <p:extLst>
      <p:ext uri="{BB962C8B-B14F-4D97-AF65-F5344CB8AC3E}">
        <p14:creationId xmlns:p14="http://schemas.microsoft.com/office/powerpoint/2010/main" val="2253383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  <a:defRPr/>
            </a:pPr>
            <a:endParaRPr lang="hu-HU" sz="3300" dirty="0" smtClean="0"/>
          </a:p>
          <a:p>
            <a:pPr algn="ctr">
              <a:lnSpc>
                <a:spcPct val="150000"/>
              </a:lnSpc>
              <a:buNone/>
              <a:defRPr/>
            </a:pPr>
            <a:endParaRPr lang="hu-HU" sz="3300" dirty="0" smtClean="0"/>
          </a:p>
          <a:p>
            <a:pPr algn="ctr">
              <a:lnSpc>
                <a:spcPct val="150000"/>
              </a:lnSpc>
              <a:buNone/>
              <a:defRPr/>
            </a:pPr>
            <a:r>
              <a:rPr lang="hu-HU" sz="3300" dirty="0" smtClean="0"/>
              <a:t>Köszönjük a figyelmet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31</a:t>
            </a:fld>
            <a:endParaRPr lang="hu-HU" dirty="0"/>
          </a:p>
        </p:txBody>
      </p:sp>
      <p:pic>
        <p:nvPicPr>
          <p:cNvPr id="6" name="Kép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99592" y="260648"/>
            <a:ext cx="8244408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A külső egyensúly háromféle megközelítése </a:t>
            </a:r>
            <a:endParaRPr lang="hu-H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  <p:pic>
        <p:nvPicPr>
          <p:cNvPr id="6" name="Kép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7200800" cy="558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408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112568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  <a:defRPr/>
            </a:pPr>
            <a:endParaRPr lang="hu-HU" sz="2000" dirty="0" smtClean="0"/>
          </a:p>
          <a:p>
            <a:pPr>
              <a:lnSpc>
                <a:spcPct val="135000"/>
              </a:lnSpc>
              <a:defRPr/>
            </a:pPr>
            <a:endParaRPr lang="hu-HU" sz="2000" dirty="0" smtClean="0"/>
          </a:p>
          <a:p>
            <a:pPr>
              <a:lnSpc>
                <a:spcPct val="135000"/>
              </a:lnSpc>
              <a:defRPr/>
            </a:pPr>
            <a:endParaRPr lang="hu-HU" sz="2000" dirty="0" smtClean="0"/>
          </a:p>
          <a:p>
            <a:pPr algn="ctr">
              <a:lnSpc>
                <a:spcPct val="135000"/>
              </a:lnSpc>
              <a:buNone/>
              <a:defRPr/>
            </a:pPr>
            <a:r>
              <a:rPr lang="hu-HU" sz="3600" dirty="0" smtClean="0"/>
              <a:t>Reálgazdasági megközelítés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  <p:pic>
        <p:nvPicPr>
          <p:cNvPr id="6" name="Kép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99592" y="260648"/>
            <a:ext cx="8244408" cy="759189"/>
          </a:xfrm>
        </p:spPr>
        <p:txBody>
          <a:bodyPr>
            <a:noAutofit/>
          </a:bodyPr>
          <a:lstStyle/>
          <a:p>
            <a:r>
              <a:rPr lang="hu-HU" sz="3150" dirty="0" smtClean="0"/>
              <a:t>A javuló külkereskedelem és EU-transzfer </a:t>
            </a:r>
            <a:r>
              <a:rPr lang="hu-HU" sz="3150" dirty="0" err="1" smtClean="0"/>
              <a:t>növek-vő</a:t>
            </a:r>
            <a:r>
              <a:rPr lang="hu-HU" sz="3150" dirty="0" smtClean="0"/>
              <a:t> külső finanszírozási képességet eredményez</a:t>
            </a:r>
            <a:endParaRPr lang="hu-HU" sz="31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4716016" y="6381328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latin typeface="Calibri" pitchFamily="34" charset="0"/>
              </a:rPr>
              <a:t>Szezonálisan igazított adatok a GDP arányában</a:t>
            </a:r>
          </a:p>
        </p:txBody>
      </p:sp>
      <p:pic>
        <p:nvPicPr>
          <p:cNvPr id="6" name="Kép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58" y="1196751"/>
            <a:ext cx="7959697" cy="520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4080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26661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Mindhárom tényező hozzájárult a külső finanszírozási képesség emelkedéséhez</a:t>
            </a:r>
            <a:endParaRPr lang="hu-H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7092280" y="638132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latin typeface="Calibri" pitchFamily="34" charset="0"/>
              </a:rPr>
              <a:t>GDP arányában</a:t>
            </a:r>
          </a:p>
        </p:txBody>
      </p:sp>
      <p:pic>
        <p:nvPicPr>
          <p:cNvPr id="6" name="Kép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51822"/>
            <a:ext cx="7920880" cy="517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408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92888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A kivitelt az egyre kedvezőbb külső kereslet is húzza</a:t>
            </a:r>
            <a:endParaRPr lang="hu-H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7092280" y="638132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>
                <a:latin typeface="Calibri" pitchFamily="34" charset="0"/>
              </a:rPr>
              <a:t>2005 = 100</a:t>
            </a:r>
          </a:p>
        </p:txBody>
      </p:sp>
      <p:pic>
        <p:nvPicPr>
          <p:cNvPr id="6" name="Kép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59" y="1179372"/>
            <a:ext cx="7959697" cy="520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4080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1600" y="260648"/>
            <a:ext cx="8172400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A belföldi felhasználás növekedése mellett is pozitív a nettó export növekedési hozzájárulása</a:t>
            </a:r>
            <a:endParaRPr lang="hu-H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  <p:pic>
        <p:nvPicPr>
          <p:cNvPr id="6" name="Kép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04750"/>
            <a:ext cx="7918548" cy="517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408004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Egyéni 4. séma">
      <a:dk1>
        <a:sysClr val="windowText" lastClr="000000"/>
      </a:dk1>
      <a:lt1>
        <a:sysClr val="window" lastClr="FFFFFF"/>
      </a:lt1>
      <a:dk2>
        <a:srgbClr val="898D8D"/>
      </a:dk2>
      <a:lt2>
        <a:srgbClr val="AC9F70"/>
      </a:lt2>
      <a:accent1>
        <a:srgbClr val="002060"/>
      </a:accent1>
      <a:accent2>
        <a:srgbClr val="E57200"/>
      </a:accent2>
      <a:accent3>
        <a:srgbClr val="CE0F69"/>
      </a:accent3>
      <a:accent4>
        <a:srgbClr val="8C4799"/>
      </a:accent4>
      <a:accent5>
        <a:srgbClr val="202653"/>
      </a:accent5>
      <a:accent6>
        <a:srgbClr val="7BAFD4"/>
      </a:accent6>
      <a:hlink>
        <a:srgbClr val="202653"/>
      </a:hlink>
      <a:folHlink>
        <a:srgbClr val="7BAFD4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 - Copy" id="{A6E18F42-4C8D-4CA8-9D0A-76D34F19F356}" vid="{B9AC78A0-FCF5-499D-9485-92EF708ADE0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4114</TotalTime>
  <Words>479</Words>
  <Application>Microsoft Office PowerPoint</Application>
  <PresentationFormat>On-screen Show (4:3)</PresentationFormat>
  <Paragraphs>109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blank</vt:lpstr>
      <vt:lpstr>Jelentés a fizetési mérleg alakulásáról</vt:lpstr>
      <vt:lpstr>Az új publikáció célja</vt:lpstr>
      <vt:lpstr>Fő üzenetek</vt:lpstr>
      <vt:lpstr>A külső egyensúly háromféle megközelítése </vt:lpstr>
      <vt:lpstr>PowerPoint Presentation</vt:lpstr>
      <vt:lpstr>A javuló külkereskedelem és EU-transzfer növek-vő külső finanszírozási képességet eredményez</vt:lpstr>
      <vt:lpstr>Mindhárom tényező hozzájárult a külső finanszírozási képesség emelkedéséhez</vt:lpstr>
      <vt:lpstr>A kivitelt az egyre kedvezőbb külső kereslet is húzza</vt:lpstr>
      <vt:lpstr>A belföldi felhasználás növekedése mellett is pozitív a nettó export növekedési hozzájárulása</vt:lpstr>
      <vt:lpstr>A válság elején a profit, újabban a kamatkiadás csökkenése javítja a jövedelemegyenleget</vt:lpstr>
      <vt:lpstr>Az EU-transzferek kifizetésének átmeneti felfüg-gesztése nem tükröződött a felhasználási oldalon</vt:lpstr>
      <vt:lpstr>PowerPoint Presentation</vt:lpstr>
      <vt:lpstr>A költésen felüli jövedelmet a külföldi hitelek törlesztésére fordítjuk</vt:lpstr>
      <vt:lpstr>Az elmúlt években is folyamatos FDI-beáramlás, miközben nagymértékű adósságcsökkenés</vt:lpstr>
      <vt:lpstr>A bankok külföldi hiteleinek csökkenése lassult, az állam nettó külső adóssága esett vissza</vt:lpstr>
      <vt:lpstr>PowerPoint Presentation</vt:lpstr>
      <vt:lpstr>A jelentős csökkenéssel a nettó külső adósság már a 2006-os szinten van</vt:lpstr>
      <vt:lpstr>A bruttó külső adósság a válság kitörése körüli szinten, év végén kisebb mérséklődés történt</vt:lpstr>
      <vt:lpstr>A bruttó külső adósság devizaaránya csökkent a csúcsról, de még mindig magas</vt:lpstr>
      <vt:lpstr>A rövid külső adósság egy 2014. évi lejárat miatt emelkedett a 2013 eleji szintre</vt:lpstr>
      <vt:lpstr>PowerPoint Presentation</vt:lpstr>
      <vt:lpstr>Mindhárom szektornak jelentős szerepe van a külső finanszírozási képességben</vt:lpstr>
      <vt:lpstr>A lakosság banki megtakarítása visszaesett, míg a készpénz és állampapír jelentősen emelkedett</vt:lpstr>
      <vt:lpstr>A pénzmennyiségek növekedése között szokatlanul nagy az elnyílás 2013-ban</vt:lpstr>
      <vt:lpstr>PowerPoint Presentation</vt:lpstr>
      <vt:lpstr>Magyarországon különösen nagy volt az alkalmazkodás</vt:lpstr>
      <vt:lpstr>Régiós összevetésben jóval kedvezőbb külkeres-kedelmi többlet, illetve transzferegyenleg</vt:lpstr>
      <vt:lpstr>A régiós országokénál nagyobb lakossági és vállalati megtakarítás mellett visszafogott hiány</vt:lpstr>
      <vt:lpstr>A nettó külső adósság csak hazánkban csökkent – de még így is jóval nagyobb, mint a régióban</vt:lpstr>
      <vt:lpstr>A válságot magas külső adósságrátával kezdő országok közül csak nálunk volt csökkenés</vt:lpstr>
      <vt:lpstr>PowerPoint Presentation</vt:lpstr>
    </vt:vector>
  </TitlesOfParts>
  <Company>Magyar Nemzeti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Milyen folyamatokról informál a fizetési mérleg</dc:title>
  <dc:creator>koroknaip</dc:creator>
  <cp:lastModifiedBy>Author</cp:lastModifiedBy>
  <cp:revision>372</cp:revision>
  <dcterms:created xsi:type="dcterms:W3CDTF">2014-01-08T15:21:26Z</dcterms:created>
  <dcterms:modified xsi:type="dcterms:W3CDTF">2014-04-02T16:29:57Z</dcterms:modified>
</cp:coreProperties>
</file>